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3" r:id="rId9"/>
    <p:sldId id="25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10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61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95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3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55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10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55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83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1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61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2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4338-0420-4746-B6B1-87E52FA148CB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3C13-DD50-4E8B-9DA1-7C47D0873E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5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tv.nl/video/de-geschiedenis-van-het-afval-hoe-kwamen-mensen-er-vroeger-van-af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Afvalverwerking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afvalbeleid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hlinkClick r:id="rId2"/>
              </a:rPr>
              <a:t>Geschiedenis</a:t>
            </a:r>
            <a:r>
              <a:rPr lang="en-US" dirty="0" smtClean="0">
                <a:hlinkClick r:id="rId2"/>
              </a:rPr>
              <a:t> van het </a:t>
            </a:r>
            <a:r>
              <a:rPr lang="en-US" dirty="0" err="1" smtClean="0">
                <a:hlinkClick r:id="rId2"/>
              </a:rPr>
              <a:t>afval</a:t>
            </a:r>
            <a:r>
              <a:rPr lang="en-US" dirty="0" smtClean="0">
                <a:hlinkClick r:id="rId2"/>
              </a:rPr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Afval vroeger en 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nl-NL" sz="9600" b="1" dirty="0" smtClean="0"/>
              <a:t>Afval </a:t>
            </a:r>
            <a:r>
              <a:rPr lang="nl-NL" sz="9600" b="1" dirty="0"/>
              <a:t>heeft altijd bestaan. </a:t>
            </a:r>
            <a:endParaRPr lang="nl-NL" sz="9600" b="1" dirty="0" smtClean="0"/>
          </a:p>
          <a:p>
            <a:pPr fontAlgn="base"/>
            <a:r>
              <a:rPr lang="nl-NL" sz="9600" dirty="0" smtClean="0"/>
              <a:t>Afval </a:t>
            </a:r>
            <a:r>
              <a:rPr lang="nl-NL" sz="9600" dirty="0"/>
              <a:t>tot </a:t>
            </a:r>
            <a:r>
              <a:rPr lang="nl-NL" sz="9600" dirty="0" smtClean="0"/>
              <a:t>1500 - iedereen ruimt z’n </a:t>
            </a:r>
            <a:r>
              <a:rPr lang="nl-NL" sz="9600" dirty="0"/>
              <a:t>eigen troep op. </a:t>
            </a:r>
            <a:r>
              <a:rPr lang="nl-NL" sz="9600" dirty="0" smtClean="0"/>
              <a:t>Controle </a:t>
            </a:r>
            <a:r>
              <a:rPr lang="nl-NL" sz="9600" dirty="0"/>
              <a:t>is er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nauwelijks</a:t>
            </a:r>
            <a:r>
              <a:rPr lang="nl-NL" sz="9600" dirty="0"/>
              <a:t>. </a:t>
            </a:r>
            <a:r>
              <a:rPr lang="nl-NL" sz="9600" dirty="0" smtClean="0"/>
              <a:t>Hele </a:t>
            </a:r>
            <a:r>
              <a:rPr lang="nl-NL" sz="9600" dirty="0"/>
              <a:t>tobbes of volle pispotten uit het raam leeggegooid.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Dat </a:t>
            </a:r>
            <a:r>
              <a:rPr lang="nl-NL" sz="9600" dirty="0"/>
              <a:t>stinkt natuurlijk </a:t>
            </a:r>
            <a:r>
              <a:rPr lang="nl-NL" sz="9600" dirty="0" smtClean="0"/>
              <a:t>gigantisch</a:t>
            </a:r>
            <a:r>
              <a:rPr lang="nl-NL" sz="9600" dirty="0"/>
              <a:t>.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Het </a:t>
            </a:r>
            <a:r>
              <a:rPr lang="nl-NL" sz="9600" dirty="0"/>
              <a:t>afval bestaat puur uit organisch materiaal en as</a:t>
            </a:r>
            <a:r>
              <a:rPr lang="nl-NL" sz="9600" dirty="0" smtClean="0"/>
              <a:t>.</a:t>
            </a:r>
            <a:endParaRPr lang="en-US" sz="9600" dirty="0" smtClean="0"/>
          </a:p>
          <a:p>
            <a:pPr fontAlgn="base"/>
            <a:r>
              <a:rPr lang="nl-NL" sz="9600" dirty="0" smtClean="0"/>
              <a:t>Tussen </a:t>
            </a:r>
            <a:r>
              <a:rPr lang="nl-NL" sz="9600" dirty="0"/>
              <a:t>1500 en 1870</a:t>
            </a:r>
            <a:br>
              <a:rPr lang="nl-NL" sz="9600" dirty="0"/>
            </a:br>
            <a:r>
              <a:rPr lang="nl-NL" sz="9600" i="1" dirty="0"/>
              <a:t>Toezicht op hygiëne </a:t>
            </a:r>
            <a:r>
              <a:rPr lang="nl-NL" sz="9600" i="1" dirty="0" smtClean="0"/>
              <a:t>verscherpt</a:t>
            </a:r>
            <a:br>
              <a:rPr lang="nl-NL" sz="9600" i="1" dirty="0" smtClean="0"/>
            </a:br>
            <a:r>
              <a:rPr lang="nl-NL" sz="9600" dirty="0" smtClean="0"/>
              <a:t>Dorpen groeien en veranderen in steden. Afval wordt op een plek verzameld. </a:t>
            </a:r>
            <a:r>
              <a:rPr lang="nl-NL" sz="9600" dirty="0"/>
              <a:t/>
            </a:r>
            <a:br>
              <a:rPr lang="nl-NL" sz="9600" dirty="0"/>
            </a:br>
            <a:r>
              <a:rPr lang="nl-NL" sz="9600" dirty="0" smtClean="0"/>
              <a:t>Epidemieën </a:t>
            </a:r>
            <a:r>
              <a:rPr lang="nl-NL" sz="9600" dirty="0"/>
              <a:t>zoals cholera zorgen voor nog meer bewustwording </a:t>
            </a:r>
            <a:r>
              <a:rPr lang="nl-NL" sz="9600" dirty="0" smtClean="0"/>
              <a:t>van </a:t>
            </a:r>
            <a:br>
              <a:rPr lang="nl-NL" sz="9600" dirty="0" smtClean="0"/>
            </a:br>
            <a:r>
              <a:rPr lang="nl-NL" sz="9600" dirty="0" smtClean="0"/>
              <a:t>hygiëne</a:t>
            </a:r>
            <a:r>
              <a:rPr lang="nl-NL" sz="9600" dirty="0"/>
              <a:t>. </a:t>
            </a:r>
            <a:r>
              <a:rPr lang="nl-NL" sz="9600" dirty="0" smtClean="0"/>
              <a:t>De </a:t>
            </a:r>
            <a:r>
              <a:rPr lang="nl-NL" sz="9600" dirty="0"/>
              <a:t>regels en het toezicht op de openbare hygiëne worden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verscherpt. Voortaan </a:t>
            </a:r>
            <a:r>
              <a:rPr lang="nl-NL" sz="9600" dirty="0"/>
              <a:t>worden straten gereinigd, grachten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schoongemaakt </a:t>
            </a:r>
            <a:r>
              <a:rPr lang="nl-NL" sz="9600" dirty="0"/>
              <a:t>en menselijke uitwerpselen apart </a:t>
            </a:r>
            <a:r>
              <a:rPr lang="nl-NL" sz="9600" dirty="0" smtClean="0"/>
              <a:t>gehouden </a:t>
            </a:r>
            <a:r>
              <a:rPr lang="nl-NL" sz="9600" dirty="0"/>
              <a:t>van het andere afval.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Tonnen </a:t>
            </a:r>
            <a:r>
              <a:rPr lang="nl-NL" sz="9600" dirty="0"/>
              <a:t>met afval worden een paar keer per week opgehaald en er komen aparte </a:t>
            </a:r>
            <a:r>
              <a:rPr lang="nl-NL" sz="9600" dirty="0" smtClean="0"/>
              <a:t/>
            </a:r>
            <a:br>
              <a:rPr lang="nl-NL" sz="9600" dirty="0" smtClean="0"/>
            </a:br>
            <a:r>
              <a:rPr lang="nl-NL" sz="9600" dirty="0" smtClean="0"/>
              <a:t>rioleringsstelsels </a:t>
            </a:r>
            <a:r>
              <a:rPr lang="nl-NL" sz="9600" dirty="0"/>
              <a:t>voor menselijke uitwerpselen en was- en regenwater.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Nachtspiegel: lozen op str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0"/>
            <a:ext cx="21431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Afval vroeger en nu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nl-NL" sz="2600" dirty="0" smtClean="0"/>
              <a:t>Tussen 1870 </a:t>
            </a:r>
            <a:r>
              <a:rPr lang="nl-NL" sz="2600" dirty="0"/>
              <a:t>en </a:t>
            </a:r>
            <a:r>
              <a:rPr lang="nl-NL" sz="2600" dirty="0" smtClean="0"/>
              <a:t>1945 - </a:t>
            </a:r>
            <a:r>
              <a:rPr lang="nl-NL" sz="2600" i="1" dirty="0" smtClean="0"/>
              <a:t>Oorlog </a:t>
            </a:r>
            <a:r>
              <a:rPr lang="nl-NL" sz="2600" i="1" dirty="0"/>
              <a:t>zorgt voor </a:t>
            </a:r>
            <a:r>
              <a:rPr lang="nl-NL" sz="2600" i="1" dirty="0" smtClean="0"/>
              <a:t>hergebruik</a:t>
            </a:r>
            <a:br>
              <a:rPr lang="nl-NL" sz="2600" i="1" dirty="0" smtClean="0"/>
            </a:br>
            <a:r>
              <a:rPr lang="nl-NL" sz="2600" dirty="0"/>
              <a:t/>
            </a:r>
            <a:br>
              <a:rPr lang="nl-NL" sz="2600" dirty="0"/>
            </a:br>
            <a:r>
              <a:rPr lang="nl-NL" sz="2600" dirty="0" smtClean="0"/>
              <a:t>De Tweede </a:t>
            </a:r>
            <a:r>
              <a:rPr lang="nl-NL" sz="2600" dirty="0"/>
              <a:t>Wereldoorlog </a:t>
            </a:r>
            <a:r>
              <a:rPr lang="nl-NL" sz="2600" dirty="0" smtClean="0"/>
              <a:t>zorgt voor werkloosheid </a:t>
            </a:r>
            <a:r>
              <a:rPr lang="nl-NL" sz="2600" dirty="0"/>
              <a:t>en schaarste. </a:t>
            </a:r>
            <a:r>
              <a:rPr lang="nl-NL" sz="2600" dirty="0" smtClean="0"/>
              <a:t>Er kom veel hergebruik, er </a:t>
            </a:r>
            <a:r>
              <a:rPr lang="nl-NL" sz="2600" dirty="0"/>
              <a:t>wordt </a:t>
            </a:r>
            <a:r>
              <a:rPr lang="nl-NL" sz="2600" dirty="0" smtClean="0"/>
              <a:t>heel weinig weggegooid</a:t>
            </a:r>
            <a:r>
              <a:rPr lang="nl-NL" sz="2600" dirty="0"/>
              <a:t>; alle kapotte kleding wordt bijvoorbeeld gerepareerd. Er is in deze periode daarom veel minder afval.</a:t>
            </a:r>
          </a:p>
          <a:p>
            <a:pPr fontAlgn="base"/>
            <a:r>
              <a:rPr lang="nl-NL" sz="2600" dirty="0"/>
              <a:t>Afval tussen 1945 en </a:t>
            </a:r>
            <a:r>
              <a:rPr lang="nl-NL" sz="2600" dirty="0" smtClean="0"/>
              <a:t>1955 - </a:t>
            </a:r>
            <a:r>
              <a:rPr lang="nl-NL" sz="2600" i="1" dirty="0" smtClean="0"/>
              <a:t>Steeds </a:t>
            </a:r>
            <a:r>
              <a:rPr lang="nl-NL" sz="2600" i="1" dirty="0"/>
              <a:t>betere riolering en </a:t>
            </a:r>
            <a:r>
              <a:rPr lang="nl-NL" sz="2600" i="1" dirty="0" smtClean="0"/>
              <a:t>reinigingsdienst</a:t>
            </a:r>
            <a:br>
              <a:rPr lang="nl-NL" sz="2600" i="1" dirty="0" smtClean="0"/>
            </a:br>
            <a:r>
              <a:rPr lang="nl-NL" sz="2600" dirty="0"/>
              <a:t/>
            </a:r>
            <a:br>
              <a:rPr lang="nl-NL" sz="2600" dirty="0"/>
            </a:br>
            <a:r>
              <a:rPr lang="nl-NL" sz="2600" dirty="0"/>
              <a:t>Plastic verpakkingen en elektrische apparaten zijn sterk in opkomst. De komst van de tv – en tv-reclame – zorgt voor een extra stijging van de consumptie. Door de stijging van de welvaart stijgt ook de hoeveelheid afval. </a:t>
            </a:r>
            <a:r>
              <a:rPr lang="nl-NL" sz="2600" dirty="0" smtClean="0"/>
              <a:t>(Chemisch) afval wordt gedumpt. Het </a:t>
            </a:r>
            <a:r>
              <a:rPr lang="nl-NL" sz="2600" dirty="0"/>
              <a:t>rioleringsstelsel wordt direct na de oorlog uitgebreid en geoptimaliseerd</a:t>
            </a:r>
            <a:r>
              <a:rPr lang="nl-NL" sz="2600" dirty="0" smtClean="0"/>
              <a:t>.</a:t>
            </a:r>
            <a:endParaRPr lang="nl-NL" sz="2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clo.nl/sites/default/files/infographics/0144_001g_clo_26_n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" y="0"/>
            <a:ext cx="11623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Afvalbeleid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Afvalbeleid wordt gericht op het verminderen van afval.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Instrumenten die de overheid hierbij inzet: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Informatie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Financiële middelen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Juridische middelen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convenanten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48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Juridische 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Strafrechtelijk</a:t>
            </a:r>
          </a:p>
          <a:p>
            <a:r>
              <a:rPr lang="nl-NL" dirty="0" smtClean="0"/>
              <a:t>Bestuursrechtelijk</a:t>
            </a:r>
          </a:p>
          <a:p>
            <a:r>
              <a:rPr lang="nl-NL" dirty="0" smtClean="0"/>
              <a:t>Privaat rechtelijk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990012" y="1848576"/>
            <a:ext cx="4584973" cy="1410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5"/>
              </a:spcAft>
            </a:pPr>
            <a:r>
              <a:rPr lang="nl-NL" sz="2800" dirty="0" smtClean="0"/>
              <a:t>Gevangenisstraf en boete</a:t>
            </a:r>
          </a:p>
          <a:p>
            <a:pPr>
              <a:spcAft>
                <a:spcPts val="125"/>
              </a:spcAft>
            </a:pPr>
            <a:r>
              <a:rPr lang="nl-NL" sz="2800" dirty="0" smtClean="0"/>
              <a:t>Vergunningen intrekken</a:t>
            </a:r>
          </a:p>
          <a:p>
            <a:pPr>
              <a:spcAft>
                <a:spcPts val="125"/>
              </a:spcAft>
            </a:pPr>
            <a:r>
              <a:rPr lang="nl-NL" sz="2800" dirty="0" smtClean="0"/>
              <a:t>Schadevergoeding aan derden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0431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Afvalbeleid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1979 diende Ad </a:t>
            </a:r>
            <a:r>
              <a:rPr lang="nl-NL" dirty="0" err="1" smtClean="0"/>
              <a:t>lansink</a:t>
            </a:r>
            <a:r>
              <a:rPr lang="nl-NL" dirty="0" smtClean="0"/>
              <a:t> in de tweede kamer een </a:t>
            </a:r>
            <a:br>
              <a:rPr lang="nl-NL" dirty="0" smtClean="0"/>
            </a:br>
            <a:r>
              <a:rPr lang="nl-NL" dirty="0" smtClean="0"/>
              <a:t>motie in met als basis de ‘Ladder van Lansink’.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310" y="0"/>
            <a:ext cx="2563450" cy="6659545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25634"/>
            <a:ext cx="6820090" cy="423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 van </a:t>
            </a:r>
            <a:r>
              <a:rPr lang="en-US" dirty="0" err="1" smtClean="0"/>
              <a:t>Lansink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smtClean="0"/>
              <a:t>Preventie..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Product hergebruiken..</a:t>
            </a:r>
          </a:p>
          <a:p>
            <a:pPr marL="514350" indent="-514350">
              <a:buAutoNum type="arabicPeriod"/>
            </a:pPr>
            <a:r>
              <a:rPr lang="nl-NL" dirty="0" smtClean="0"/>
              <a:t>Materiaal hergebruiken..</a:t>
            </a:r>
          </a:p>
          <a:p>
            <a:pPr marL="514350" indent="-514350">
              <a:buAutoNum type="arabicPeriod"/>
            </a:pPr>
            <a:r>
              <a:rPr lang="nl-NL" dirty="0" smtClean="0"/>
              <a:t>Gebruik voor energie..</a:t>
            </a:r>
          </a:p>
          <a:p>
            <a:pPr marL="514350" indent="-514350">
              <a:buAutoNum type="arabicPeriod"/>
            </a:pPr>
            <a:r>
              <a:rPr lang="nl-NL" dirty="0" smtClean="0"/>
              <a:t>Verbranden om te vernietigen..</a:t>
            </a:r>
          </a:p>
          <a:p>
            <a:pPr marL="514350" indent="-514350">
              <a:buAutoNum type="arabicPeriod"/>
            </a:pPr>
            <a:r>
              <a:rPr lang="nl-NL" dirty="0" smtClean="0"/>
              <a:t>Storten..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76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7F8E09-8459-41B8-A89E-FECDA98B14D6}"/>
</file>

<file path=customXml/itemProps2.xml><?xml version="1.0" encoding="utf-8"?>
<ds:datastoreItem xmlns:ds="http://schemas.openxmlformats.org/officeDocument/2006/customXml" ds:itemID="{7D1C8A9E-600F-4577-BB2C-C17B1B264FAA}"/>
</file>

<file path=customXml/itemProps3.xml><?xml version="1.0" encoding="utf-8"?>
<ds:datastoreItem xmlns:ds="http://schemas.openxmlformats.org/officeDocument/2006/customXml" ds:itemID="{24D921AF-64CC-457E-8F0C-D7ECD14379BD}"/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102</Words>
  <Application>Microsoft Office PowerPoint</Application>
  <PresentationFormat>Breedbeeld</PresentationFormat>
  <Paragraphs>33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Afvalverwerking</vt:lpstr>
      <vt:lpstr>Waarom afvalbeleid</vt:lpstr>
      <vt:lpstr>Afval vroeger en nu</vt:lpstr>
      <vt:lpstr>Afval vroeger en nu</vt:lpstr>
      <vt:lpstr>PowerPoint-presentatie</vt:lpstr>
      <vt:lpstr>Afvalbeleid</vt:lpstr>
      <vt:lpstr>Juridische middelen</vt:lpstr>
      <vt:lpstr>Afvalbeleid Nederland</vt:lpstr>
      <vt:lpstr>Ladder van Lansink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Afvalverwerking</dc:title>
  <dc:creator>Walther Hensen</dc:creator>
  <cp:lastModifiedBy>Walther Hensen</cp:lastModifiedBy>
  <cp:revision>15</cp:revision>
  <dcterms:created xsi:type="dcterms:W3CDTF">2017-09-04T09:35:04Z</dcterms:created>
  <dcterms:modified xsi:type="dcterms:W3CDTF">2017-09-11T19:48:57Z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