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9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2" r:id="rId6"/>
    <p:sldId id="264" r:id="rId7"/>
    <p:sldId id="265" r:id="rId8"/>
    <p:sldId id="263" r:id="rId9"/>
    <p:sldId id="257" r:id="rId10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78103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966173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2953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38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8555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41066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86556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848368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01822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116140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9223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Tekststijl van het model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814338-0420-4746-B6B1-87E52FA148CB}" type="datetimeFigureOut">
              <a:rPr lang="nl-NL" smtClean="0"/>
              <a:t>11-9-2017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D73C13-DD50-4E8B-9DA1-7C47D0873E6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335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chooltv.nl/video/de-geschiedenis-van-het-afval-hoe-kwamen-mensen-er-vroeger-van-af/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Afvalverwerking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7411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Waarom</a:t>
            </a:r>
            <a:r>
              <a:rPr lang="en-US" dirty="0" smtClean="0"/>
              <a:t> </a:t>
            </a:r>
            <a:r>
              <a:rPr lang="en-US" dirty="0" err="1" smtClean="0"/>
              <a:t>afvalbeleid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err="1" smtClean="0">
                <a:hlinkClick r:id="rId2"/>
              </a:rPr>
              <a:t>Geschiedenis</a:t>
            </a:r>
            <a:r>
              <a:rPr lang="en-US" dirty="0" smtClean="0">
                <a:hlinkClick r:id="rId2"/>
              </a:rPr>
              <a:t> van het </a:t>
            </a:r>
            <a:r>
              <a:rPr lang="en-US" dirty="0" err="1" smtClean="0">
                <a:hlinkClick r:id="rId2"/>
              </a:rPr>
              <a:t>afval</a:t>
            </a:r>
            <a:r>
              <a:rPr lang="en-US" dirty="0" smtClean="0">
                <a:hlinkClick r:id="rId2"/>
              </a:rPr>
              <a:t>!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535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Afval vroeger en nu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 fontAlgn="base">
              <a:buNone/>
            </a:pPr>
            <a:r>
              <a:rPr lang="nl-NL" sz="9600" b="1" dirty="0" smtClean="0"/>
              <a:t>Afval </a:t>
            </a:r>
            <a:r>
              <a:rPr lang="nl-NL" sz="9600" b="1" dirty="0"/>
              <a:t>heeft altijd bestaan. </a:t>
            </a:r>
            <a:endParaRPr lang="nl-NL" sz="9600" b="1" dirty="0" smtClean="0"/>
          </a:p>
          <a:p>
            <a:pPr fontAlgn="base"/>
            <a:r>
              <a:rPr lang="nl-NL" sz="9600" dirty="0" smtClean="0"/>
              <a:t>Afval </a:t>
            </a:r>
            <a:r>
              <a:rPr lang="nl-NL" sz="9600" dirty="0"/>
              <a:t>tot </a:t>
            </a:r>
            <a:r>
              <a:rPr lang="nl-NL" sz="9600" dirty="0" smtClean="0"/>
              <a:t>1500 - iedereen ruimt z’n </a:t>
            </a:r>
            <a:r>
              <a:rPr lang="nl-NL" sz="9600" dirty="0"/>
              <a:t>eigen troep op. </a:t>
            </a:r>
            <a:r>
              <a:rPr lang="nl-NL" sz="9600" dirty="0" smtClean="0"/>
              <a:t>Controle </a:t>
            </a:r>
            <a:r>
              <a:rPr lang="nl-NL" sz="9600" dirty="0"/>
              <a:t>is er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nauwelijks</a:t>
            </a:r>
            <a:r>
              <a:rPr lang="nl-NL" sz="9600" dirty="0"/>
              <a:t>. </a:t>
            </a:r>
            <a:r>
              <a:rPr lang="nl-NL" sz="9600" dirty="0" smtClean="0"/>
              <a:t>Hele </a:t>
            </a:r>
            <a:r>
              <a:rPr lang="nl-NL" sz="9600" dirty="0"/>
              <a:t>tobbes of volle pispotten uit het raam leeggegooid.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Dat </a:t>
            </a:r>
            <a:r>
              <a:rPr lang="nl-NL" sz="9600" dirty="0"/>
              <a:t>stinkt natuurlijk </a:t>
            </a:r>
            <a:r>
              <a:rPr lang="nl-NL" sz="9600" dirty="0" smtClean="0"/>
              <a:t>gigantisch</a:t>
            </a:r>
            <a:r>
              <a:rPr lang="nl-NL" sz="9600" dirty="0"/>
              <a:t>.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Het </a:t>
            </a:r>
            <a:r>
              <a:rPr lang="nl-NL" sz="9600" dirty="0"/>
              <a:t>afval bestaat puur uit organisch materiaal en as</a:t>
            </a:r>
            <a:r>
              <a:rPr lang="nl-NL" sz="9600" dirty="0" smtClean="0"/>
              <a:t>.</a:t>
            </a:r>
            <a:endParaRPr lang="en-US" sz="9600" dirty="0" smtClean="0"/>
          </a:p>
          <a:p>
            <a:pPr fontAlgn="base"/>
            <a:r>
              <a:rPr lang="nl-NL" sz="9600" dirty="0" smtClean="0"/>
              <a:t>Tussen </a:t>
            </a:r>
            <a:r>
              <a:rPr lang="nl-NL" sz="9600" dirty="0"/>
              <a:t>1500 en 1870</a:t>
            </a:r>
            <a:br>
              <a:rPr lang="nl-NL" sz="9600" dirty="0"/>
            </a:br>
            <a:r>
              <a:rPr lang="nl-NL" sz="9600" i="1" dirty="0"/>
              <a:t>Toezicht op hygiëne </a:t>
            </a:r>
            <a:r>
              <a:rPr lang="nl-NL" sz="9600" i="1" dirty="0" smtClean="0"/>
              <a:t>verscherpt</a:t>
            </a:r>
            <a:br>
              <a:rPr lang="nl-NL" sz="9600" i="1" dirty="0" smtClean="0"/>
            </a:br>
            <a:r>
              <a:rPr lang="nl-NL" sz="9600" dirty="0" smtClean="0"/>
              <a:t>Dorpen groeien en veranderen in steden. Afval wordt op een plek verzameld. </a:t>
            </a:r>
            <a:r>
              <a:rPr lang="nl-NL" sz="9600" dirty="0"/>
              <a:t/>
            </a:r>
            <a:br>
              <a:rPr lang="nl-NL" sz="9600" dirty="0"/>
            </a:br>
            <a:r>
              <a:rPr lang="nl-NL" sz="9600" dirty="0" smtClean="0"/>
              <a:t>Epidemieën </a:t>
            </a:r>
            <a:r>
              <a:rPr lang="nl-NL" sz="9600" dirty="0"/>
              <a:t>zoals cholera zorgen voor nog meer bewustwording </a:t>
            </a:r>
            <a:r>
              <a:rPr lang="nl-NL" sz="9600" dirty="0" smtClean="0"/>
              <a:t>van </a:t>
            </a:r>
            <a:br>
              <a:rPr lang="nl-NL" sz="9600" dirty="0" smtClean="0"/>
            </a:br>
            <a:r>
              <a:rPr lang="nl-NL" sz="9600" dirty="0" smtClean="0"/>
              <a:t>hygiëne</a:t>
            </a:r>
            <a:r>
              <a:rPr lang="nl-NL" sz="9600" dirty="0"/>
              <a:t>. </a:t>
            </a:r>
            <a:r>
              <a:rPr lang="nl-NL" sz="9600" dirty="0" smtClean="0"/>
              <a:t>De </a:t>
            </a:r>
            <a:r>
              <a:rPr lang="nl-NL" sz="9600" dirty="0"/>
              <a:t>regels en het toezicht op de openbare hygiëne worden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verscherpt. Voortaan </a:t>
            </a:r>
            <a:r>
              <a:rPr lang="nl-NL" sz="9600" dirty="0"/>
              <a:t>worden straten gereinigd, grachten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schoongemaakt </a:t>
            </a:r>
            <a:r>
              <a:rPr lang="nl-NL" sz="9600" dirty="0"/>
              <a:t>en menselijke uitwerpselen apart </a:t>
            </a:r>
            <a:r>
              <a:rPr lang="nl-NL" sz="9600" dirty="0" smtClean="0"/>
              <a:t>gehouden </a:t>
            </a:r>
            <a:r>
              <a:rPr lang="nl-NL" sz="9600" dirty="0"/>
              <a:t>van het andere afval.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Tonnen </a:t>
            </a:r>
            <a:r>
              <a:rPr lang="nl-NL" sz="9600" dirty="0"/>
              <a:t>met afval worden een paar keer per week opgehaald en er komen aparte </a:t>
            </a:r>
            <a:r>
              <a:rPr lang="nl-NL" sz="9600" dirty="0" smtClean="0"/>
              <a:t/>
            </a:r>
            <a:br>
              <a:rPr lang="nl-NL" sz="9600" dirty="0" smtClean="0"/>
            </a:br>
            <a:r>
              <a:rPr lang="nl-NL" sz="9600" dirty="0" smtClean="0"/>
              <a:t>rioleringsstelsels </a:t>
            </a:r>
            <a:r>
              <a:rPr lang="nl-NL" sz="9600" dirty="0"/>
              <a:t>voor menselijke uitwerpselen en was- en regenwater.</a:t>
            </a:r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1026" name="Picture 2" descr="Nachtspiegel: lozen op straa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48875" y="0"/>
            <a:ext cx="2143125" cy="2819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895773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Afval vroeger en nu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fontAlgn="base"/>
            <a:r>
              <a:rPr lang="nl-NL" sz="2600" dirty="0" smtClean="0"/>
              <a:t>Tussen 1870 </a:t>
            </a:r>
            <a:r>
              <a:rPr lang="nl-NL" sz="2600" dirty="0"/>
              <a:t>en </a:t>
            </a:r>
            <a:r>
              <a:rPr lang="nl-NL" sz="2600" dirty="0" smtClean="0"/>
              <a:t>1945 - </a:t>
            </a:r>
            <a:r>
              <a:rPr lang="nl-NL" sz="2600" i="1" dirty="0" smtClean="0"/>
              <a:t>Oorlog </a:t>
            </a:r>
            <a:r>
              <a:rPr lang="nl-NL" sz="2600" i="1" dirty="0"/>
              <a:t>zorgt voor </a:t>
            </a:r>
            <a:r>
              <a:rPr lang="nl-NL" sz="2600" i="1" dirty="0" smtClean="0"/>
              <a:t>hergebruik</a:t>
            </a:r>
            <a:br>
              <a:rPr lang="nl-NL" sz="2600" i="1" dirty="0" smtClean="0"/>
            </a:br>
            <a:r>
              <a:rPr lang="nl-NL" sz="2600" dirty="0"/>
              <a:t/>
            </a:r>
            <a:br>
              <a:rPr lang="nl-NL" sz="2600" dirty="0"/>
            </a:br>
            <a:r>
              <a:rPr lang="nl-NL" sz="2600" dirty="0" smtClean="0"/>
              <a:t>De Tweede </a:t>
            </a:r>
            <a:r>
              <a:rPr lang="nl-NL" sz="2600" dirty="0"/>
              <a:t>Wereldoorlog </a:t>
            </a:r>
            <a:r>
              <a:rPr lang="nl-NL" sz="2600" dirty="0" smtClean="0"/>
              <a:t>zorgt voor werkloosheid </a:t>
            </a:r>
            <a:r>
              <a:rPr lang="nl-NL" sz="2600" dirty="0"/>
              <a:t>en schaarste. </a:t>
            </a:r>
            <a:r>
              <a:rPr lang="nl-NL" sz="2600" dirty="0" smtClean="0"/>
              <a:t>Er kom veel hergebruik, er </a:t>
            </a:r>
            <a:r>
              <a:rPr lang="nl-NL" sz="2600" dirty="0"/>
              <a:t>wordt </a:t>
            </a:r>
            <a:r>
              <a:rPr lang="nl-NL" sz="2600" dirty="0" smtClean="0"/>
              <a:t>heel weinig weggegooid</a:t>
            </a:r>
            <a:r>
              <a:rPr lang="nl-NL" sz="2600" dirty="0"/>
              <a:t>; alle kapotte kleding wordt bijvoorbeeld gerepareerd. Er is in deze periode daarom veel minder afval.</a:t>
            </a:r>
          </a:p>
          <a:p>
            <a:pPr fontAlgn="base"/>
            <a:r>
              <a:rPr lang="nl-NL" sz="2600" dirty="0"/>
              <a:t>Afval tussen 1945 en </a:t>
            </a:r>
            <a:r>
              <a:rPr lang="nl-NL" sz="2600" dirty="0" smtClean="0"/>
              <a:t>1955 - </a:t>
            </a:r>
            <a:r>
              <a:rPr lang="nl-NL" sz="2600" i="1" dirty="0" smtClean="0"/>
              <a:t>Steeds </a:t>
            </a:r>
            <a:r>
              <a:rPr lang="nl-NL" sz="2600" i="1" dirty="0"/>
              <a:t>betere riolering en </a:t>
            </a:r>
            <a:r>
              <a:rPr lang="nl-NL" sz="2600" i="1" dirty="0" smtClean="0"/>
              <a:t>reinigingsdienst</a:t>
            </a:r>
            <a:br>
              <a:rPr lang="nl-NL" sz="2600" i="1" dirty="0" smtClean="0"/>
            </a:br>
            <a:r>
              <a:rPr lang="nl-NL" sz="2600" dirty="0"/>
              <a:t/>
            </a:r>
            <a:br>
              <a:rPr lang="nl-NL" sz="2600" dirty="0"/>
            </a:br>
            <a:r>
              <a:rPr lang="nl-NL" sz="2600" dirty="0"/>
              <a:t>Plastic verpakkingen en elektrische apparaten zijn sterk in opkomst. De komst van de tv – en tv-reclame – zorgt voor een extra stijging van de consumptie. Door de stijging van de welvaart stijgt ook de hoeveelheid afval. </a:t>
            </a:r>
            <a:r>
              <a:rPr lang="nl-NL" sz="2600" dirty="0" smtClean="0"/>
              <a:t>(Chemisch) afval wordt gedumpt. Het </a:t>
            </a:r>
            <a:r>
              <a:rPr lang="nl-NL" sz="2600" dirty="0"/>
              <a:t>rioleringsstelsel wordt direct na de oorlog uitgebreid en geoptimaliseerd</a:t>
            </a:r>
            <a:r>
              <a:rPr lang="nl-NL" sz="2600" dirty="0" smtClean="0"/>
              <a:t>.</a:t>
            </a:r>
            <a:endParaRPr lang="nl-NL" sz="2600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4943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1026" name="Picture 2" descr="http://www.clo.nl/sites/default/files/infographics/0144_001g_clo_26_nl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480" y="0"/>
            <a:ext cx="1162304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220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Afvalbeleid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Afvalbeleid wordt gericht op het verminderen van afval. </a:t>
            </a:r>
          </a:p>
          <a:p>
            <a:pPr marL="0" indent="0">
              <a:buNone/>
            </a:pPr>
            <a:r>
              <a:rPr lang="nl-NL" dirty="0"/>
              <a:t>	</a:t>
            </a:r>
            <a:r>
              <a:rPr lang="nl-NL" dirty="0" smtClean="0"/>
              <a:t>Instrumenten die de overheid hierbij inzet: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Informatie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Financiële middelen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Juridische middelen</a:t>
            </a:r>
          </a:p>
          <a:p>
            <a:pPr marL="514350" indent="-514350">
              <a:buFont typeface="+mj-lt"/>
              <a:buAutoNum type="arabicPeriod"/>
            </a:pPr>
            <a:r>
              <a:rPr lang="nl-NL" dirty="0" smtClean="0"/>
              <a:t>convenanten</a:t>
            </a:r>
            <a:r>
              <a:rPr lang="nl-NL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974819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Juridische middelen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Strafrechtelijk</a:t>
            </a:r>
          </a:p>
          <a:p>
            <a:r>
              <a:rPr lang="nl-NL" dirty="0" smtClean="0"/>
              <a:t>Bestuursrechtelijk</a:t>
            </a:r>
          </a:p>
          <a:p>
            <a:r>
              <a:rPr lang="nl-NL" dirty="0" smtClean="0"/>
              <a:t>Privaat rechtelijk</a:t>
            </a:r>
            <a:endParaRPr lang="nl-NL" dirty="0"/>
          </a:p>
        </p:txBody>
      </p:sp>
      <p:sp>
        <p:nvSpPr>
          <p:cNvPr id="5" name="Tekstvak 4"/>
          <p:cNvSpPr txBox="1"/>
          <p:nvPr/>
        </p:nvSpPr>
        <p:spPr>
          <a:xfrm>
            <a:off x="4990012" y="1848576"/>
            <a:ext cx="4584973" cy="1410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Aft>
                <a:spcPts val="125"/>
              </a:spcAft>
            </a:pPr>
            <a:r>
              <a:rPr lang="nl-NL" sz="2800" dirty="0" smtClean="0"/>
              <a:t>Gevangenisstraf en boete</a:t>
            </a:r>
          </a:p>
          <a:p>
            <a:pPr>
              <a:spcAft>
                <a:spcPts val="125"/>
              </a:spcAft>
            </a:pPr>
            <a:r>
              <a:rPr lang="nl-NL" sz="2800" dirty="0" smtClean="0"/>
              <a:t>Vergunningen intrekken</a:t>
            </a:r>
          </a:p>
          <a:p>
            <a:pPr>
              <a:spcAft>
                <a:spcPts val="125"/>
              </a:spcAft>
            </a:pPr>
            <a:r>
              <a:rPr lang="nl-NL" sz="2800" dirty="0" smtClean="0"/>
              <a:t>Schadevergoeding aan derden</a:t>
            </a:r>
            <a:endParaRPr lang="nl-NL" sz="2800" dirty="0"/>
          </a:p>
        </p:txBody>
      </p:sp>
    </p:spTree>
    <p:extLst>
      <p:ext uri="{BB962C8B-B14F-4D97-AF65-F5344CB8AC3E}">
        <p14:creationId xmlns:p14="http://schemas.microsoft.com/office/powerpoint/2010/main" val="420431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Afvalbeleid Nederland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In 1979 diende Ad </a:t>
            </a:r>
            <a:r>
              <a:rPr lang="nl-NL" dirty="0" err="1" smtClean="0"/>
              <a:t>lansink</a:t>
            </a:r>
            <a:r>
              <a:rPr lang="nl-NL" dirty="0" smtClean="0"/>
              <a:t> in de tweede kamer een </a:t>
            </a:r>
            <a:br>
              <a:rPr lang="nl-NL" dirty="0" smtClean="0"/>
            </a:br>
            <a:r>
              <a:rPr lang="nl-NL" dirty="0" smtClean="0"/>
              <a:t>motie in met als basis de ‘Ladder van Lansink’. </a:t>
            </a:r>
          </a:p>
          <a:p>
            <a:pPr marL="0" indent="0">
              <a:buNone/>
            </a:pPr>
            <a:endParaRPr lang="nl-NL" dirty="0"/>
          </a:p>
          <a:p>
            <a:pPr marL="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32310" y="0"/>
            <a:ext cx="2563450" cy="6659545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2625634"/>
            <a:ext cx="6820090" cy="42323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3425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Ladder van </a:t>
            </a:r>
            <a:r>
              <a:rPr lang="en-US" dirty="0" err="1" smtClean="0"/>
              <a:t>Lansink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AutoNum type="arabicPeriod"/>
            </a:pPr>
            <a:r>
              <a:rPr lang="nl-NL" smtClean="0"/>
              <a:t>Preventie..</a:t>
            </a:r>
            <a:endParaRPr lang="nl-NL" dirty="0" smtClean="0"/>
          </a:p>
          <a:p>
            <a:pPr marL="514350" indent="-514350">
              <a:buAutoNum type="arabicPeriod"/>
            </a:pPr>
            <a:r>
              <a:rPr lang="nl-NL" dirty="0" smtClean="0"/>
              <a:t>Product hergebruiken..</a:t>
            </a:r>
          </a:p>
          <a:p>
            <a:pPr marL="514350" indent="-514350">
              <a:buAutoNum type="arabicPeriod"/>
            </a:pPr>
            <a:r>
              <a:rPr lang="nl-NL" dirty="0" smtClean="0"/>
              <a:t>Materiaal hergebruiken..</a:t>
            </a:r>
          </a:p>
          <a:p>
            <a:pPr marL="514350" indent="-514350">
              <a:buAutoNum type="arabicPeriod"/>
            </a:pPr>
            <a:r>
              <a:rPr lang="nl-NL" dirty="0" smtClean="0"/>
              <a:t>Gebruik voor energie..</a:t>
            </a:r>
          </a:p>
          <a:p>
            <a:pPr marL="514350" indent="-514350">
              <a:buAutoNum type="arabicPeriod"/>
            </a:pPr>
            <a:r>
              <a:rPr lang="nl-NL" dirty="0" smtClean="0"/>
              <a:t>Verbranden om te vernietigen..</a:t>
            </a:r>
          </a:p>
          <a:p>
            <a:pPr marL="514350" indent="-514350">
              <a:buAutoNum type="arabicPeriod"/>
            </a:pPr>
            <a:r>
              <a:rPr lang="nl-NL" dirty="0" smtClean="0"/>
              <a:t>Storten..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47634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82E0B02A318E459AD716AC786DE572" ma:contentTypeVersion="8" ma:contentTypeDescription="Een nieuw document maken." ma:contentTypeScope="" ma:versionID="2cb4927541bac66932cf14bd3ab8edfd">
  <xsd:schema xmlns:xsd="http://www.w3.org/2001/XMLSchema" xmlns:xs="http://www.w3.org/2001/XMLSchema" xmlns:p="http://schemas.microsoft.com/office/2006/metadata/properties" xmlns:ns2="34354c1b-6b8c-435b-ad50-990538c19557" targetNamespace="http://schemas.microsoft.com/office/2006/metadata/properties" ma:root="true" ma:fieldsID="8c413f7c304fe16ba97795324ef98cc9" ns2:_="">
    <xsd:import namespace="34354c1b-6b8c-435b-ad50-990538c1955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4354c1b-6b8c-435b-ad50-990538c1955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87F8E09-8459-41B8-A89E-FECDA98B14D6}"/>
</file>

<file path=customXml/itemProps2.xml><?xml version="1.0" encoding="utf-8"?>
<ds:datastoreItem xmlns:ds="http://schemas.openxmlformats.org/officeDocument/2006/customXml" ds:itemID="{7D1C8A9E-600F-4577-BB2C-C17B1B264FAA}"/>
</file>

<file path=customXml/itemProps3.xml><?xml version="1.0" encoding="utf-8"?>
<ds:datastoreItem xmlns:ds="http://schemas.openxmlformats.org/officeDocument/2006/customXml" ds:itemID="{24D921AF-64CC-457E-8F0C-D7ECD14379BD}"/>
</file>

<file path=docProps/app.xml><?xml version="1.0" encoding="utf-8"?>
<Properties xmlns="http://schemas.openxmlformats.org/officeDocument/2006/extended-properties" xmlns:vt="http://schemas.openxmlformats.org/officeDocument/2006/docPropsVTypes">
  <TotalTime>431</TotalTime>
  <Words>102</Words>
  <Application>Microsoft Office PowerPoint</Application>
  <PresentationFormat>Breedbeeld</PresentationFormat>
  <Paragraphs>33</Paragraphs>
  <Slides>9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Kantoorthema</vt:lpstr>
      <vt:lpstr>Afvalverwerking</vt:lpstr>
      <vt:lpstr>Waarom afvalbeleid</vt:lpstr>
      <vt:lpstr>Afval vroeger en nu</vt:lpstr>
      <vt:lpstr>Afval vroeger en nu</vt:lpstr>
      <vt:lpstr>PowerPoint-presentatie</vt:lpstr>
      <vt:lpstr>Afvalbeleid</vt:lpstr>
      <vt:lpstr>Juridische middelen</vt:lpstr>
      <vt:lpstr>Afvalbeleid Nederland</vt:lpstr>
      <vt:lpstr>Ladder van Lansink</vt:lpstr>
    </vt:vector>
  </TitlesOfParts>
  <Company>Helicon Opleidingen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Afvalverwerking</dc:title>
  <dc:creator>Walther Hensen</dc:creator>
  <cp:lastModifiedBy>Walther Hensen</cp:lastModifiedBy>
  <cp:revision>15</cp:revision>
  <dcterms:created xsi:type="dcterms:W3CDTF">2017-09-04T09:35:04Z</dcterms:created>
  <dcterms:modified xsi:type="dcterms:W3CDTF">2017-09-11T19:48:57Z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0x0101006882E0B02A318E459AD716AC786DE572</vt:lpwstr>
  </property>
</Properties>
</file>